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bd54f67a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bd54f67a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4bd54f67a_1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4bd54f67a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4bd54f67a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4bd54f67a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4bd54f67a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4bd54f67a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4bd54f67a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4bd54f67a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8a6a58d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8a6a58d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</a:t>
            </a:r>
            <a:r>
              <a:rPr lang="vi"/>
              <a:t>EALTIME DATABASE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4bd54f67a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4bd54f67a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ff0100f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ff0100f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8a6a58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8a6a58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8a6a58d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8a6a58d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8a6a58d1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8a6a58d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cffbdc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cffbd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4bd54f67a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4bd54f67a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bd54f67a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bd54f67a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87" name="Google Shape;87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88" name="Google Shape;88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6" name="Google Shape;9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16" name="Google Shape;116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2" name="Google Shape;122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1" name="Google Shape;14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8" name="Google Shape;148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4" name="Google Shape;174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7" name="Google Shape;19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07" name="Google Shape;207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18" name="Google Shape;218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44" name="Google Shape;244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48" name="Google Shape;248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52" name="Google Shape;252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6" name="Google Shape;256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62" name="Google Shape;262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83" name="Google Shape;283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90" name="Google Shape;290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2" name="Google Shape;292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4" name="Google Shape;294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9" name="Google Shape;299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/>
              <a:t>Ứng dụng mô hình chủ đề theo dõi các trang tin tức online</a:t>
            </a:r>
            <a:endParaRPr b="1" sz="3000"/>
          </a:p>
        </p:txBody>
      </p:sp>
      <p:sp>
        <p:nvSpPr>
          <p:cNvPr id="306" name="Google Shape;306;p29"/>
          <p:cNvSpPr txBox="1"/>
          <p:nvPr>
            <p:ph idx="1" type="subTitle"/>
          </p:nvPr>
        </p:nvSpPr>
        <p:spPr>
          <a:xfrm>
            <a:off x="5083950" y="3924925"/>
            <a:ext cx="3811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GVHD: Ninh Khánh Duy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Sinh viên : Phạm Thế Tâm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Thuật toán</a:t>
            </a:r>
            <a:endParaRPr/>
          </a:p>
        </p:txBody>
      </p:sp>
      <p:sp>
        <p:nvSpPr>
          <p:cNvPr id="396" name="Google Shape;396;p38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3</a:t>
            </a:r>
            <a:r>
              <a:rPr b="1" lang="vi" sz="1600"/>
              <a:t>, T</a:t>
            </a:r>
            <a:r>
              <a:rPr b="1" lang="vi" sz="1600"/>
              <a:t>ìm những khu vực tập trung nhiều tài liệu </a:t>
            </a:r>
            <a:r>
              <a:rPr b="1" lang="vi" sz="1600"/>
              <a:t>(sử dụng H</a:t>
            </a:r>
            <a:r>
              <a:rPr b="1" lang="vi" sz="1600"/>
              <a:t>DBSCAN</a:t>
            </a:r>
            <a:r>
              <a:rPr b="1" lang="vi" sz="1600"/>
              <a:t>)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38" y="2296475"/>
            <a:ext cx="4309725" cy="25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Thuật toán</a:t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4</a:t>
            </a:r>
            <a:r>
              <a:rPr b="1" lang="vi" sz="1600"/>
              <a:t>, T</a:t>
            </a:r>
            <a:r>
              <a:rPr b="1" lang="vi" sz="1600"/>
              <a:t>ính trọng tâm tại các cụm dày đặc của các vector tài liệu trong chiều không gian     ban đầu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371" y="2476396"/>
            <a:ext cx="4053703" cy="23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Thuật toán</a:t>
            </a:r>
            <a:endParaRPr/>
          </a:p>
        </p:txBody>
      </p:sp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5</a:t>
            </a:r>
            <a:r>
              <a:rPr b="1" lang="vi" sz="1600"/>
              <a:t>, T</a:t>
            </a:r>
            <a:r>
              <a:rPr b="1" lang="vi" sz="1600"/>
              <a:t>ìm các từ mô tả chủ đề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97" y="2313747"/>
            <a:ext cx="3986150" cy="2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</a:t>
            </a:r>
            <a:r>
              <a:rPr lang="vi"/>
              <a:t>ột số chức năng</a:t>
            </a:r>
            <a:endParaRPr/>
          </a:p>
        </p:txBody>
      </p:sp>
      <p:sp>
        <p:nvSpPr>
          <p:cNvPr id="417" name="Google Shape;417;p41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1, Xác định số lượng chủ đề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 sz="1600"/>
              <a:t>2,  Tìm kiếm các tài liệu liên quan đến chủ đề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 sz="1600"/>
              <a:t>3, Tìm kiếm các tài liệu tương đương nhau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 sz="1600"/>
              <a:t>4, Tìm kiếm các tài liệu tương tự về mặt ngữ nghĩa theo từ khóa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DỰ ĐỊNH	</a:t>
            </a:r>
            <a:endParaRPr/>
          </a:p>
        </p:txBody>
      </p:sp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</a:t>
            </a:r>
            <a:r>
              <a:rPr lang="vi"/>
              <a:t>EALTIME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FETCH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</a:t>
            </a:r>
            <a:r>
              <a:rPr lang="vi"/>
              <a:t>ục lục</a:t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1. M</a:t>
            </a:r>
            <a:r>
              <a:rPr lang="vi"/>
              <a:t>ô tả phương pháp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2, Các tham số của các thuật toán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r>
              <a:rPr lang="vi"/>
              <a:t>ÁO CÁO CÔNG VIỆC</a:t>
            </a:r>
            <a:endParaRPr/>
          </a:p>
        </p:txBody>
      </p: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 L</a:t>
            </a:r>
            <a:r>
              <a:rPr lang="vi"/>
              <a:t>ý thuyết các thuật toán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 Demo các chức năng tìm kiếm tài liệu theo chủ đề và tài liệu liên quan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 Deloy lên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Kế hoạch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 Xử lí realtime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- Xử lí các vấn đề backend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</a:t>
            </a:r>
            <a:r>
              <a:rPr lang="vi"/>
              <a:t>ord2vec (skip gram)</a:t>
            </a:r>
            <a:endParaRPr/>
          </a:p>
        </p:txBody>
      </p:sp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729450" y="2078875"/>
            <a:ext cx="253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Đầu vào: vec-tơ one-hot của một từ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Đầu ra: vec-tơ ngữ cảnh của từ đó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Mục đích: mô hình hóa các từ trong không gian, các từ thường xuất hiện chung ngữ cảnh sẽ nằm gần nhau trong không gian.</a:t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325" y="1672425"/>
            <a:ext cx="4544701" cy="26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doc2vec ( DBOW)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729450" y="2078875"/>
            <a:ext cx="34071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r>
              <a:rPr lang="vi"/>
              <a:t>ác tham số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-window size: 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 minimum count: 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-vector-size: 300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-epochs: 20-400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50" y="1722925"/>
            <a:ext cx="470152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727650" y="1198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UMAP</a:t>
            </a:r>
            <a:endParaRPr/>
          </a:p>
        </p:txBody>
      </p:sp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727650" y="1733400"/>
            <a:ext cx="3151200" cy="28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r>
              <a:rPr lang="vi"/>
              <a:t>ác tham số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000000"/>
                </a:solidFill>
              </a:rPr>
              <a:t>UMAP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818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nearest neighbour</a:t>
            </a: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7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</a:t>
            </a: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cosine similarity (</a:t>
            </a: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(tính sự tương đồng giữa các tài liệu 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HDBSCAN: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cluster size</a:t>
            </a: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5 (kích thước nhỏ nhất của một cụm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i="1"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metric</a:t>
            </a:r>
            <a:r>
              <a:rPr lang="vi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euclidean (tính khoảng cách giữa các điểm trong không gian để hình thành cụm 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78" y="2739275"/>
            <a:ext cx="3795496" cy="22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975" y="762175"/>
            <a:ext cx="3918850" cy="21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Thuật toán</a:t>
            </a:r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172391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5"/>
          <p:cNvGrpSpPr/>
          <p:nvPr/>
        </p:nvGrpSpPr>
        <p:grpSpPr>
          <a:xfrm>
            <a:off x="369672" y="1960450"/>
            <a:ext cx="1578303" cy="1897975"/>
            <a:chOff x="369672" y="1960450"/>
            <a:chExt cx="1578303" cy="1897975"/>
          </a:xfrm>
        </p:grpSpPr>
        <p:sp>
          <p:nvSpPr>
            <p:cNvPr id="349" name="Google Shape;349;p35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 txBox="1"/>
            <p:nvPr/>
          </p:nvSpPr>
          <p:spPr>
            <a:xfrm>
              <a:off x="94042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vi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35"/>
            <p:cNvSpPr txBox="1"/>
            <p:nvPr/>
          </p:nvSpPr>
          <p:spPr>
            <a:xfrm>
              <a:off x="369675" y="26642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Doc2vec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35"/>
            <p:cNvSpPr txBox="1"/>
            <p:nvPr/>
          </p:nvSpPr>
          <p:spPr>
            <a:xfrm>
              <a:off x="369672" y="3121025"/>
              <a:ext cx="1578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Tạo các vector nhúng tài liệu và vector từ trong cùng không gian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p35"/>
          <p:cNvGrpSpPr/>
          <p:nvPr/>
        </p:nvGrpSpPr>
        <p:grpSpPr>
          <a:xfrm>
            <a:off x="2114712" y="1960450"/>
            <a:ext cx="1537206" cy="1897975"/>
            <a:chOff x="2114712" y="1960450"/>
            <a:chExt cx="1537206" cy="1897975"/>
          </a:xfrm>
        </p:grpSpPr>
        <p:sp>
          <p:nvSpPr>
            <p:cNvPr id="354" name="Google Shape;354;p35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 txBox="1"/>
            <p:nvPr/>
          </p:nvSpPr>
          <p:spPr>
            <a:xfrm>
              <a:off x="2114712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UMAP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35"/>
            <p:cNvSpPr txBox="1"/>
            <p:nvPr/>
          </p:nvSpPr>
          <p:spPr>
            <a:xfrm>
              <a:off x="2114718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Giảm chiều dữ liệu cho các vector tài liệu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35"/>
            <p:cNvSpPr txBox="1"/>
            <p:nvPr/>
          </p:nvSpPr>
          <p:spPr>
            <a:xfrm>
              <a:off x="2664918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vi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8" name="Google Shape;358;p35"/>
          <p:cNvGrpSpPr/>
          <p:nvPr/>
        </p:nvGrpSpPr>
        <p:grpSpPr>
          <a:xfrm>
            <a:off x="3821300" y="1960450"/>
            <a:ext cx="1537202" cy="1897973"/>
            <a:chOff x="3818650" y="1960450"/>
            <a:chExt cx="1537202" cy="1897973"/>
          </a:xfrm>
        </p:grpSpPr>
        <p:sp>
          <p:nvSpPr>
            <p:cNvPr id="359" name="Google Shape;359;p35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58D3"/>
                </a:solidFill>
              </a:endParaRPr>
            </a:p>
          </p:txBody>
        </p:sp>
        <p:sp>
          <p:nvSpPr>
            <p:cNvPr id="360" name="Google Shape;360;p35"/>
            <p:cNvSpPr txBox="1"/>
            <p:nvPr/>
          </p:nvSpPr>
          <p:spPr>
            <a:xfrm>
              <a:off x="3818650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HDBSCAN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35"/>
            <p:cNvSpPr txBox="1"/>
            <p:nvPr/>
          </p:nvSpPr>
          <p:spPr>
            <a:xfrm>
              <a:off x="3818652" y="3121023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Tìm các cụm dày dặc tài liệu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35"/>
            <p:cNvSpPr txBox="1"/>
            <p:nvPr/>
          </p:nvSpPr>
          <p:spPr>
            <a:xfrm>
              <a:off x="436885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vi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" name="Google Shape;363;p35"/>
          <p:cNvGrpSpPr/>
          <p:nvPr/>
        </p:nvGrpSpPr>
        <p:grpSpPr>
          <a:xfrm>
            <a:off x="5527887" y="1960450"/>
            <a:ext cx="1537203" cy="1897975"/>
            <a:chOff x="5527887" y="1960450"/>
            <a:chExt cx="1537203" cy="1897975"/>
          </a:xfrm>
        </p:grpSpPr>
        <p:sp>
          <p:nvSpPr>
            <p:cNvPr id="364" name="Google Shape;364;p35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58D3"/>
                </a:solidFill>
              </a:endParaRPr>
            </a:p>
          </p:txBody>
        </p:sp>
        <p:sp>
          <p:nvSpPr>
            <p:cNvPr id="365" name="Google Shape;365;p35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35"/>
            <p:cNvSpPr txBox="1"/>
            <p:nvPr/>
          </p:nvSpPr>
          <p:spPr>
            <a:xfrm>
              <a:off x="5527890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Tính trọng tâm của các cụm tài liệu -&gt; vector chủ đề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35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vi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8" name="Google Shape;368;p35"/>
          <p:cNvGrpSpPr/>
          <p:nvPr/>
        </p:nvGrpSpPr>
        <p:grpSpPr>
          <a:xfrm>
            <a:off x="7237137" y="1960450"/>
            <a:ext cx="1537206" cy="1897975"/>
            <a:chOff x="7237137" y="1960450"/>
            <a:chExt cx="1537206" cy="1897975"/>
          </a:xfrm>
        </p:grpSpPr>
        <p:sp>
          <p:nvSpPr>
            <p:cNvPr id="369" name="Google Shape;369;p35"/>
            <p:cNvSpPr/>
            <p:nvPr/>
          </p:nvSpPr>
          <p:spPr>
            <a:xfrm>
              <a:off x="7708593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58D3"/>
                </a:solidFill>
              </a:endParaRPr>
            </a:p>
          </p:txBody>
        </p:sp>
        <p:sp>
          <p:nvSpPr>
            <p:cNvPr id="370" name="Google Shape;370;p35"/>
            <p:cNvSpPr txBox="1"/>
            <p:nvPr/>
          </p:nvSpPr>
          <p:spPr>
            <a:xfrm>
              <a:off x="723713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35"/>
            <p:cNvSpPr txBox="1"/>
            <p:nvPr/>
          </p:nvSpPr>
          <p:spPr>
            <a:xfrm>
              <a:off x="7237143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TÌm các từ mô tả chủ đề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35"/>
            <p:cNvSpPr txBox="1"/>
            <p:nvPr/>
          </p:nvSpPr>
          <p:spPr>
            <a:xfrm>
              <a:off x="7787343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vi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3" name="Google Shape;373;p35"/>
          <p:cNvSpPr/>
          <p:nvPr/>
        </p:nvSpPr>
        <p:spPr>
          <a:xfrm>
            <a:off x="343813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>
            <a:off x="518408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/>
          <p:nvPr/>
        </p:nvSpPr>
        <p:spPr>
          <a:xfrm>
            <a:off x="685396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</a:t>
            </a:r>
            <a:r>
              <a:rPr lang="vi"/>
              <a:t>uật toán</a:t>
            </a:r>
            <a:endParaRPr/>
          </a:p>
        </p:txBody>
      </p:sp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1,  T</a:t>
            </a:r>
            <a:r>
              <a:rPr b="1" lang="vi" sz="1600"/>
              <a:t>ạo các vector từ và tài liệu trong cùng không gian (</a:t>
            </a:r>
            <a:r>
              <a:rPr b="1" i="1" lang="vi" sz="1600"/>
              <a:t> sử dụng Doc2vec </a:t>
            </a:r>
            <a:r>
              <a:rPr b="1" lang="vi" sz="1600"/>
              <a:t>)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63" y="2436100"/>
            <a:ext cx="3516425" cy="23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75" y="2436100"/>
            <a:ext cx="2916763" cy="23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Thuật toán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727650" y="1922275"/>
            <a:ext cx="7688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2</a:t>
            </a:r>
            <a:r>
              <a:rPr b="1" lang="vi" sz="1600"/>
              <a:t>, Giảm chiều dữ liệu của các vector tài liệu (sử dụng Umap)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100" y="2311597"/>
            <a:ext cx="4381943" cy="2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